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3" r:id="rId4"/>
    <p:sldId id="291" r:id="rId5"/>
    <p:sldId id="292" r:id="rId6"/>
    <p:sldId id="294" r:id="rId7"/>
    <p:sldId id="303" r:id="rId8"/>
    <p:sldId id="304" r:id="rId9"/>
    <p:sldId id="305" r:id="rId10"/>
    <p:sldId id="307" r:id="rId11"/>
    <p:sldId id="308" r:id="rId12"/>
    <p:sldId id="309" r:id="rId13"/>
    <p:sldId id="295" r:id="rId14"/>
    <p:sldId id="262" r:id="rId15"/>
    <p:sldId id="318" r:id="rId16"/>
    <p:sldId id="320" r:id="rId17"/>
    <p:sldId id="273" r:id="rId18"/>
    <p:sldId id="274" r:id="rId19"/>
    <p:sldId id="275" r:id="rId20"/>
    <p:sldId id="276" r:id="rId21"/>
    <p:sldId id="277" r:id="rId22"/>
    <p:sldId id="319" r:id="rId23"/>
    <p:sldId id="278" r:id="rId24"/>
    <p:sldId id="279" r:id="rId25"/>
    <p:sldId id="281" r:id="rId26"/>
    <p:sldId id="285" r:id="rId27"/>
    <p:sldId id="322" r:id="rId28"/>
    <p:sldId id="321" r:id="rId29"/>
    <p:sldId id="323" r:id="rId30"/>
    <p:sldId id="286" r:id="rId31"/>
    <p:sldId id="302" r:id="rId32"/>
    <p:sldId id="284" r:id="rId33"/>
    <p:sldId id="257" r:id="rId34"/>
    <p:sldId id="260" r:id="rId35"/>
    <p:sldId id="258" r:id="rId36"/>
    <p:sldId id="259" r:id="rId37"/>
    <p:sldId id="324" r:id="rId38"/>
    <p:sldId id="299" r:id="rId39"/>
    <p:sldId id="298" r:id="rId40"/>
    <p:sldId id="301" r:id="rId41"/>
    <p:sldId id="315" r:id="rId42"/>
    <p:sldId id="316" r:id="rId43"/>
    <p:sldId id="300" r:id="rId44"/>
    <p:sldId id="310" r:id="rId45"/>
    <p:sldId id="31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5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1F82-D1F4-4A2E-88A3-C9248F69DED7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745CE-6BD9-474D-9894-78D53079D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9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D977-807B-4F2F-9497-22A89B4C34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290DB-A3AE-4547-B336-0D2C42AC221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411163" y="695325"/>
            <a:ext cx="6035675" cy="3395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22763"/>
            <a:ext cx="5029200" cy="4167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Tiny PA’s open up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Ductal flow reverses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PVR decreases over 6-8 weeks</a:t>
            </a:r>
          </a:p>
        </p:txBody>
      </p:sp>
    </p:spTree>
    <p:extLst>
      <p:ext uri="{BB962C8B-B14F-4D97-AF65-F5344CB8AC3E}">
        <p14:creationId xmlns:p14="http://schemas.microsoft.com/office/powerpoint/2010/main" val="32003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03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8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92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E6BC-A200-4BD0-85F7-74876324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95452-A26A-4CAD-A167-9A72ABD47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8D423-2502-4C7B-8AB1-A0385AA63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B7D2-69A6-4D1A-9CF6-54199E19C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D75C-313A-4664-A47D-0410BA9F22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1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CFD0-688D-476C-9981-ED728531D9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2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0756-D125-4E6C-917C-0F21765902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E4660-AFF5-4A6A-954B-192DD75169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0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03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C9A2-54F5-4ED0-8ACE-BB1BF7E433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3B25E-C1CB-43A2-B0E2-B827482115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5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C3079-35EC-4E9E-AB42-656D174B0B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09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73EAB-15A3-4AEF-A3FB-048A9CD8A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5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95A900-E6A6-409D-B5EA-63F186E018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25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4731F4B-139A-4318-BE5F-D3A731EF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C1E919-609A-44D8-841A-9B33BA3441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1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32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68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5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77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11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98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B658-725E-4282-A7FA-11F0CCA07170}" type="datetimeFigureOut">
              <a:rPr lang="en-IN" smtClean="0"/>
              <a:t>18-09-2016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34AD-D336-4591-BB27-0D510AD7B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07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A327FD-BFFE-433C-B56D-791390C4D99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al-illustrator.co.uk/showcase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Fetal</a:t>
            </a:r>
            <a:r>
              <a:rPr lang="en-IN" dirty="0" smtClean="0"/>
              <a:t> and neonatal circulation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5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closure – anatomic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 </a:t>
            </a:r>
            <a:r>
              <a:rPr lang="en-US" dirty="0" smtClean="0"/>
              <a:t>by 2 to 3 weeks in human infants, produced by </a:t>
            </a:r>
            <a:r>
              <a:rPr lang="en-US" dirty="0" err="1" smtClean="0"/>
              <a:t>infolding</a:t>
            </a:r>
            <a:r>
              <a:rPr lang="en-US" dirty="0" smtClean="0"/>
              <a:t> of the endothelium, disruption and fragmentation of the internal elastic lamina, proliferation of the </a:t>
            </a:r>
            <a:r>
              <a:rPr lang="en-US" dirty="0" err="1" smtClean="0"/>
              <a:t>subintimal</a:t>
            </a:r>
            <a:r>
              <a:rPr lang="en-US" dirty="0" smtClean="0"/>
              <a:t> layers, and hemorrhage and necrosis in the </a:t>
            </a:r>
            <a:r>
              <a:rPr lang="en-US" dirty="0" err="1" smtClean="0"/>
              <a:t>subintimal</a:t>
            </a:r>
            <a:r>
              <a:rPr lang="en-US" dirty="0" smtClean="0"/>
              <a:t> region. </a:t>
            </a:r>
          </a:p>
          <a:p>
            <a:r>
              <a:rPr lang="en-US" dirty="0" smtClean="0"/>
              <a:t>The mounds enlarge progressively, and there is connective tissue formation and replacement of muscle fibers with fibrosis and permanent sealing of the lumen to produce the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arteriosum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Ductus</a:t>
            </a:r>
            <a:r>
              <a:rPr lang="en-US" dirty="0" smtClean="0"/>
              <a:t>  </a:t>
            </a:r>
            <a:r>
              <a:rPr lang="en-US" dirty="0" err="1" smtClean="0"/>
              <a:t>arteriosus</a:t>
            </a:r>
            <a:r>
              <a:rPr lang="en-US" dirty="0" smtClean="0"/>
              <a:t> closure – mechanism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increased level of oxygen probably causes vasoconstriction of the ductal musculature, </a:t>
            </a:r>
            <a:endParaRPr lang="en-US" dirty="0" smtClean="0"/>
          </a:p>
          <a:p>
            <a:r>
              <a:rPr lang="en-US" dirty="0" smtClean="0"/>
              <a:t>Reduction  </a:t>
            </a:r>
            <a:r>
              <a:rPr lang="en-US" dirty="0" smtClean="0"/>
              <a:t>in circulating prostaglandins of the E series plays a role</a:t>
            </a:r>
          </a:p>
          <a:p>
            <a:r>
              <a:rPr lang="en-US" dirty="0" smtClean="0"/>
              <a:t>Maturity  </a:t>
            </a:r>
            <a:r>
              <a:rPr lang="en-US" dirty="0" smtClean="0"/>
              <a:t>of the newborn are important factors in closure of the </a:t>
            </a:r>
            <a:r>
              <a:rPr lang="en-US" dirty="0" err="1" smtClean="0"/>
              <a:t>ductus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Acetylcholine and </a:t>
            </a:r>
            <a:r>
              <a:rPr lang="en-US" dirty="0" err="1" smtClean="0"/>
              <a:t>bradykinin</a:t>
            </a:r>
            <a:r>
              <a:rPr lang="en-US" dirty="0" smtClean="0"/>
              <a:t> also constrict the </a:t>
            </a:r>
            <a:r>
              <a:rPr lang="en-US" dirty="0" err="1" smtClean="0"/>
              <a:t>ductus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of the foramen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- </a:t>
            </a:r>
            <a:r>
              <a:rPr lang="en-US" dirty="0" smtClean="0"/>
              <a:t>secondary to alterations in the relative return of blood to the right and left atria</a:t>
            </a:r>
          </a:p>
          <a:p>
            <a:r>
              <a:rPr lang="en-US" dirty="0" smtClean="0"/>
              <a:t>At birth combined ventricular output returning from the lung changes from 8% prenatally to &gt;50% </a:t>
            </a:r>
          </a:p>
          <a:p>
            <a:r>
              <a:rPr lang="en-US" dirty="0" smtClean="0"/>
              <a:t>Left atrial pressure thus exceeds right, and the redundant flap of tissue of the foramen </a:t>
            </a:r>
            <a:r>
              <a:rPr lang="en-US" dirty="0" err="1" smtClean="0"/>
              <a:t>ovale</a:t>
            </a:r>
            <a:r>
              <a:rPr lang="en-US" dirty="0" smtClean="0"/>
              <a:t> that previously bowed into the left atrium is now pressed against the </a:t>
            </a:r>
            <a:r>
              <a:rPr lang="en-US" dirty="0" smtClean="0"/>
              <a:t>septum</a:t>
            </a:r>
          </a:p>
          <a:p>
            <a:r>
              <a:rPr lang="en-IN" dirty="0" smtClean="0"/>
              <a:t>Closes shortly after birth, fuses completely in first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 descr="normald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5CBFF"/>
              </a:clrFrom>
              <a:clrTo>
                <a:srgbClr val="65C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47713" b="3703"/>
          <a:stretch>
            <a:fillRect/>
          </a:stretch>
        </p:blipFill>
        <p:spPr bwMode="auto">
          <a:xfrm>
            <a:off x="7162800" y="1752600"/>
            <a:ext cx="2317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pdaonl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9DBFF"/>
              </a:clrFrom>
              <a:clrTo>
                <a:srgbClr val="49D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828800"/>
            <a:ext cx="20923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fetal cir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5CBFF"/>
              </a:clrFrom>
              <a:clrTo>
                <a:srgbClr val="65C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6" b="40604"/>
          <a:stretch>
            <a:fillRect/>
          </a:stretch>
        </p:blipFill>
        <p:spPr bwMode="auto">
          <a:xfrm>
            <a:off x="1828800" y="1828800"/>
            <a:ext cx="220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876800" y="533400"/>
            <a:ext cx="2514600" cy="1219200"/>
          </a:xfrm>
          <a:prstGeom prst="wedgeRoundRectCallout">
            <a:avLst>
              <a:gd name="adj1" fmla="val -14963"/>
              <a:gd name="adj2" fmla="val 111847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Ductal flow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 reverses, Branch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PA’s open up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543800" y="1447801"/>
            <a:ext cx="1843088" cy="500063"/>
          </a:xfrm>
          <a:prstGeom prst="wedgeRoundRectCallout">
            <a:avLst>
              <a:gd name="adj1" fmla="val 218"/>
              <a:gd name="adj2" fmla="val 160792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Ductus closes</a:t>
            </a:r>
            <a:r>
              <a:rPr 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524000" y="304800"/>
            <a:ext cx="2514600" cy="1447800"/>
          </a:xfrm>
          <a:prstGeom prst="wedgeRoundRectCallout">
            <a:avLst>
              <a:gd name="adj1" fmla="val 9532"/>
              <a:gd name="adj2" fmla="val 95944"/>
              <a:gd name="adj3" fmla="val 16667"/>
            </a:avLst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Flow from RV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descending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Aorta via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ductus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PA’s tiny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7761288" y="5181600"/>
            <a:ext cx="2062162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24 hrs</a:t>
            </a:r>
            <a:endParaRPr lang="en-US" sz="2400"/>
          </a:p>
        </p:txBody>
      </p:sp>
      <p:sp>
        <p:nvSpPr>
          <p:cNvPr id="29706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1752600" y="5105400"/>
            <a:ext cx="2667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Fetal Circulation</a:t>
            </a:r>
            <a:r>
              <a:rPr lang="en-US" sz="2400"/>
              <a:t>	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sz="quarter" idx="4"/>
          </p:nvPr>
        </p:nvSpPr>
        <p:spPr>
          <a:xfrm>
            <a:off x="4495800" y="5105400"/>
            <a:ext cx="22860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 8 Hours old</a:t>
            </a:r>
            <a:endParaRPr lang="en-US" sz="240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9220200" y="3276600"/>
            <a:ext cx="1447800" cy="990600"/>
          </a:xfrm>
          <a:prstGeom prst="wedgeRoundRectCallout">
            <a:avLst>
              <a:gd name="adj1" fmla="val -53838"/>
              <a:gd name="adj2" fmla="val -143588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Then PVR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drops (2mos)</a:t>
            </a:r>
          </a:p>
        </p:txBody>
      </p:sp>
    </p:spTree>
    <p:extLst>
      <p:ext uri="{BB962C8B-B14F-4D97-AF65-F5344CB8AC3E}">
        <p14:creationId xmlns:p14="http://schemas.microsoft.com/office/powerpoint/2010/main" val="27216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HEART FAILURE IN NEWBORN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1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CHF WITH NO CARDIAC MALFORMATIONS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589567"/>
            <a:ext cx="4191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PRIMARY CARDIAC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600" dirty="0"/>
              <a:t>Cardiomyopathy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/>
              <a:t>Myocarditis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Cardiac ischemia </a:t>
            </a:r>
            <a:endParaRPr lang="en-US" sz="2600" dirty="0"/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/>
              <a:t>Acquired valve disorders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/>
              <a:t>Hypertension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/>
              <a:t>Kawasaki syndrome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Arrhythmia</a:t>
            </a:r>
          </a:p>
          <a:p>
            <a:pPr marL="0" indent="0">
              <a:buNone/>
            </a:pPr>
            <a:r>
              <a:rPr lang="en-US" sz="2600" dirty="0"/>
              <a:t> (</a:t>
            </a:r>
            <a:r>
              <a:rPr lang="en-US" sz="2600" dirty="0" err="1"/>
              <a:t>bradycardia</a:t>
            </a:r>
            <a:r>
              <a:rPr lang="en-US" sz="2600" dirty="0"/>
              <a:t> </a:t>
            </a:r>
            <a:r>
              <a:rPr lang="en-US" sz="2600" dirty="0"/>
              <a:t>or tachycardia</a:t>
            </a:r>
            <a:r>
              <a:rPr lang="en-US" sz="2600" dirty="0"/>
              <a:t>)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589567"/>
            <a:ext cx="4082901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NONCARDIAC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600" dirty="0"/>
              <a:t>Anemia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Sepsis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Hypoglycemia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Diabetic </a:t>
            </a:r>
            <a:r>
              <a:rPr lang="en-US" sz="2600" dirty="0" err="1"/>
              <a:t>ketoacidosis</a:t>
            </a:r>
            <a:endParaRPr lang="en-US" sz="2600" dirty="0"/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Hypothyroidism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Other </a:t>
            </a:r>
            <a:r>
              <a:rPr lang="en-US" sz="2600" dirty="0" err="1"/>
              <a:t>endocrinopathies</a:t>
            </a:r>
            <a:endParaRPr lang="en-US" sz="2600" dirty="0"/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err="1"/>
              <a:t>Arteriovenous</a:t>
            </a:r>
            <a:r>
              <a:rPr lang="en-US" sz="2600" dirty="0"/>
              <a:t> fistula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Renal failure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600" dirty="0"/>
              <a:t> Muscular dystrophies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solidFill>
                  <a:srgbClr val="C00000"/>
                </a:solidFill>
              </a:rPr>
              <a:t>CLINICAL MANIFESTATIONS IN INFANTS WITH HF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057400"/>
            <a:ext cx="3886200" cy="410416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Feeding difficulties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 Rapid respirations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 Tachycardia</a:t>
            </a:r>
            <a:endParaRPr lang="en-US" dirty="0"/>
          </a:p>
          <a:p>
            <a:pPr marL="0" indent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Cardiac</a:t>
            </a:r>
            <a:r>
              <a:rPr lang="fr-FR" dirty="0" smtClean="0"/>
              <a:t> </a:t>
            </a:r>
            <a:r>
              <a:rPr lang="fr-FR" dirty="0" err="1" smtClean="0"/>
              <a:t>enlargement</a:t>
            </a: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 Gallop rhythm </a:t>
            </a:r>
            <a:r>
              <a:rPr lang="en-US" dirty="0"/>
              <a:t>(</a:t>
            </a:r>
            <a:r>
              <a:rPr lang="en-US" dirty="0" smtClean="0"/>
              <a:t>S3)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Hepatomegaly</a:t>
            </a:r>
            <a:endParaRPr lang="en-US" dirty="0"/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68901" y="1981201"/>
            <a:ext cx="3886200" cy="418036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Pulmonary </a:t>
            </a:r>
            <a:r>
              <a:rPr lang="en-US" dirty="0" err="1" smtClean="0"/>
              <a:t>rales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Peripheral edema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Easy fatigability.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Sweating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Irritability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failure </a:t>
            </a:r>
            <a:r>
              <a:rPr lang="en-US" dirty="0"/>
              <a:t>to thrive.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Feeding difficulties &amp; increased fatigability 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08485"/>
            <a:ext cx="103632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Often </a:t>
            </a:r>
            <a:r>
              <a:rPr lang="en-US" dirty="0" smtClean="0"/>
              <a:t>it is noticed by mother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Interrupted feeding (suck- rest -suck cycles)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Infant  pauses frequently to rest during feedings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Inability </a:t>
            </a:r>
            <a:r>
              <a:rPr lang="en-US" dirty="0"/>
              <a:t>to finish the feed, taking longer to finish each feed </a:t>
            </a:r>
            <a:r>
              <a:rPr lang="en-US" dirty="0" smtClean="0"/>
              <a:t>   (&gt; </a:t>
            </a:r>
            <a:r>
              <a:rPr lang="en-US" dirty="0"/>
              <a:t>30 minutes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Forehead sweating during feeds –due to activation of sympathetic nervous system –a very useful sign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Increasing </a:t>
            </a:r>
            <a:r>
              <a:rPr lang="en-US" dirty="0"/>
              <a:t>symptoms during and after </a:t>
            </a:r>
            <a:r>
              <a:rPr lang="en-US" dirty="0" smtClean="0"/>
              <a:t>feedings</a:t>
            </a:r>
          </a:p>
        </p:txBody>
      </p:sp>
    </p:spTree>
    <p:extLst>
      <p:ext uri="{BB962C8B-B14F-4D97-AF65-F5344CB8AC3E}">
        <p14:creationId xmlns:p14="http://schemas.microsoft.com/office/powerpoint/2010/main" val="33225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Rapid respirations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Tachypnea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&gt; 60/min in 0-2mth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&gt;50/</a:t>
            </a:r>
            <a:r>
              <a:rPr lang="en-US" dirty="0" err="1" smtClean="0"/>
              <a:t>mt</a:t>
            </a:r>
            <a:r>
              <a:rPr lang="en-US" dirty="0" smtClean="0"/>
              <a:t> in 2mth to 1yr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&gt;40/</a:t>
            </a:r>
            <a:r>
              <a:rPr lang="en-US" dirty="0" err="1" smtClean="0"/>
              <a:t>mt</a:t>
            </a:r>
            <a:r>
              <a:rPr lang="en-US" dirty="0" smtClean="0"/>
              <a:t>  1-5 </a:t>
            </a:r>
            <a:r>
              <a:rPr lang="en-US" dirty="0" err="1" smtClean="0"/>
              <a:t>yr</a:t>
            </a:r>
            <a:r>
              <a:rPr lang="en-US" dirty="0" smtClean="0"/>
              <a:t> in calm child</a:t>
            </a:r>
          </a:p>
          <a:p>
            <a:r>
              <a:rPr lang="en-US" dirty="0" smtClean="0"/>
              <a:t>Grunting </a:t>
            </a:r>
            <a:r>
              <a:rPr lang="en-US" dirty="0" smtClean="0"/>
              <a:t>(a form of positive end-expiratory pressure)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cyanotic heart disease rapid respirations may be due to associated brain anoxia and not CHF -treatment for these two conditions is entirely </a:t>
            </a:r>
            <a:r>
              <a:rPr lang="en-US" dirty="0" smtClean="0"/>
              <a:t>different</a:t>
            </a:r>
          </a:p>
          <a:p>
            <a:r>
              <a:rPr lang="en-US" dirty="0" smtClean="0"/>
              <a:t>Happy tachypnea- tachypnea with out much retractions </a:t>
            </a:r>
          </a:p>
          <a:p>
            <a:pPr marL="0" indent="0">
              <a:buFont typeface="Wingdings" pitchFamily="2" charset="2"/>
              <a:buChar char="q"/>
            </a:pPr>
            <a:endParaRPr lang="en-US" dirty="0" smtClean="0"/>
          </a:p>
          <a:p>
            <a:r>
              <a:rPr lang="en-US" dirty="0" smtClean="0"/>
              <a:t>Fever especially with a pulmonary infection may produce rapid respirations.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Tachycardia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Rate is difficult to evaluate in a crying or moving child </a:t>
            </a:r>
          </a:p>
          <a:p>
            <a:r>
              <a:rPr lang="en-US" dirty="0" smtClean="0"/>
              <a:t>Tachycardia in the absence of fever or crying when accompanied by rapid respirations and hepatomegaly is indicative of HF</a:t>
            </a:r>
          </a:p>
          <a:p>
            <a:r>
              <a:rPr lang="en-US" dirty="0" smtClean="0"/>
              <a:t>Persistently </a:t>
            </a:r>
            <a:r>
              <a:rPr lang="en-US" dirty="0"/>
              <a:t>raised heart rate &gt; 160 </a:t>
            </a:r>
            <a:r>
              <a:rPr lang="en-US" dirty="0" err="1"/>
              <a:t>bpm</a:t>
            </a:r>
            <a:r>
              <a:rPr lang="en-US" dirty="0"/>
              <a:t> in infants 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/>
              <a:t>100 </a:t>
            </a:r>
            <a:r>
              <a:rPr lang="en-US" dirty="0" err="1"/>
              <a:t>bpm</a:t>
            </a:r>
            <a:r>
              <a:rPr lang="en-US" dirty="0"/>
              <a:t> in older children.</a:t>
            </a:r>
          </a:p>
          <a:p>
            <a:r>
              <a:rPr lang="en-US" dirty="0" smtClean="0"/>
              <a:t>Consider </a:t>
            </a:r>
            <a:r>
              <a:rPr lang="en-US" dirty="0"/>
              <a:t>SVT if heart rate &gt; 220 </a:t>
            </a:r>
            <a:r>
              <a:rPr lang="en-US" dirty="0" err="1"/>
              <a:t>bpm</a:t>
            </a:r>
            <a:r>
              <a:rPr lang="en-US" dirty="0"/>
              <a:t> in infants and &gt; 180 </a:t>
            </a:r>
            <a:r>
              <a:rPr lang="en-US" dirty="0" err="1"/>
              <a:t>bpm</a:t>
            </a:r>
            <a:r>
              <a:rPr lang="en-US" dirty="0"/>
              <a:t> in older children.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065" t="14937" r="16365" b="27776"/>
          <a:stretch>
            <a:fillRect/>
          </a:stretch>
        </p:blipFill>
        <p:spPr bwMode="auto">
          <a:xfrm>
            <a:off x="2133600" y="381001"/>
            <a:ext cx="7620000" cy="59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29401" y="6248400"/>
            <a:ext cx="339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Rudolph congenital heart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MODIFIED ROSS HEART FAILURE CLASSIFICATION FOR CHILDREN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Class I </a:t>
            </a:r>
          </a:p>
          <a:p>
            <a:r>
              <a:rPr lang="en-US" dirty="0" smtClean="0"/>
              <a:t>Asymptomatic</a:t>
            </a:r>
          </a:p>
          <a:p>
            <a:pPr>
              <a:buNone/>
            </a:pPr>
            <a:r>
              <a:rPr lang="en-US" dirty="0" smtClean="0"/>
              <a:t>Class II </a:t>
            </a:r>
          </a:p>
          <a:p>
            <a:r>
              <a:rPr lang="en-US" dirty="0" smtClean="0"/>
              <a:t>Mild tachypnea or diaphoresis with feeding in infants</a:t>
            </a:r>
          </a:p>
          <a:p>
            <a:r>
              <a:rPr lang="en-US" dirty="0" smtClean="0"/>
              <a:t>Dyspnea on exertion in older children</a:t>
            </a:r>
          </a:p>
          <a:p>
            <a:pPr>
              <a:buNone/>
            </a:pPr>
            <a:r>
              <a:rPr lang="en-US" dirty="0" smtClean="0"/>
              <a:t>Class III </a:t>
            </a:r>
          </a:p>
          <a:p>
            <a:r>
              <a:rPr lang="en-US" dirty="0" smtClean="0"/>
              <a:t>Marked tachypnea or diaphoresis with feeding in infants</a:t>
            </a:r>
          </a:p>
          <a:p>
            <a:r>
              <a:rPr lang="en-US" dirty="0" smtClean="0"/>
              <a:t>Marked dyspnea on exertion</a:t>
            </a:r>
          </a:p>
          <a:p>
            <a:r>
              <a:rPr lang="en-US" dirty="0" smtClean="0"/>
              <a:t>Prolonged feeding times with growth failure</a:t>
            </a:r>
          </a:p>
          <a:p>
            <a:pPr>
              <a:buNone/>
            </a:pPr>
            <a:r>
              <a:rPr lang="en-US" dirty="0" smtClean="0"/>
              <a:t>Class IV</a:t>
            </a:r>
          </a:p>
          <a:p>
            <a:r>
              <a:rPr lang="en-US" dirty="0" smtClean="0"/>
              <a:t> Symptoms such as tachypnea, retractions, grunting, or diaphoresis at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95" t="14937" r="29504" b="13888"/>
          <a:stretch>
            <a:fillRect/>
          </a:stretch>
        </p:blipFill>
        <p:spPr bwMode="auto">
          <a:xfrm>
            <a:off x="3586949" y="1981200"/>
            <a:ext cx="50181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1695" t="14937" r="29504" b="13888"/>
          <a:stretch>
            <a:fillRect/>
          </a:stretch>
        </p:blipFill>
        <p:spPr bwMode="auto">
          <a:xfrm>
            <a:off x="2115265" y="0"/>
            <a:ext cx="8338920" cy="683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CHF on first day of life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Myocardial dysfunction secondary to asphyxia, hypoglycemia, hypocalcaemia or sepsis are usually responsible for CHF on  first day</a:t>
            </a:r>
          </a:p>
          <a:p>
            <a:r>
              <a:rPr lang="en-US" dirty="0" smtClean="0"/>
              <a:t>Few </a:t>
            </a:r>
            <a:r>
              <a:rPr lang="en-US" dirty="0"/>
              <a:t>structural heart defects </a:t>
            </a:r>
            <a:r>
              <a:rPr lang="en-US" dirty="0" smtClean="0"/>
              <a:t>cause </a:t>
            </a:r>
            <a:r>
              <a:rPr lang="en-US" dirty="0"/>
              <a:t>CHF </a:t>
            </a:r>
            <a:r>
              <a:rPr lang="en-US" dirty="0" smtClean="0"/>
              <a:t>within hours </a:t>
            </a:r>
            <a:r>
              <a:rPr lang="en-US" dirty="0"/>
              <a:t>of </a:t>
            </a:r>
            <a:r>
              <a:rPr lang="en-US" dirty="0" smtClean="0"/>
              <a:t>birth</a:t>
            </a:r>
          </a:p>
          <a:p>
            <a:r>
              <a:rPr lang="en-US" dirty="0" smtClean="0"/>
              <a:t>HLHS, severe TR or PR, Large AV fistula</a:t>
            </a:r>
          </a:p>
          <a:p>
            <a:r>
              <a:rPr lang="en-US" dirty="0" smtClean="0"/>
              <a:t>TR secondary </a:t>
            </a:r>
            <a:r>
              <a:rPr lang="en-US" dirty="0"/>
              <a:t>to hypoxia </a:t>
            </a:r>
            <a:r>
              <a:rPr lang="en-US" dirty="0" smtClean="0"/>
              <a:t>induced papillary </a:t>
            </a:r>
            <a:r>
              <a:rPr lang="en-US" dirty="0"/>
              <a:t>muscle dysfunction or </a:t>
            </a:r>
            <a:r>
              <a:rPr lang="en-US" dirty="0" err="1"/>
              <a:t>Ebstein’s</a:t>
            </a:r>
            <a:r>
              <a:rPr lang="en-US" dirty="0"/>
              <a:t> anomaly </a:t>
            </a:r>
            <a:r>
              <a:rPr lang="en-US" dirty="0" smtClean="0"/>
              <a:t>of the </a:t>
            </a:r>
            <a:r>
              <a:rPr lang="en-US" dirty="0"/>
              <a:t>valve </a:t>
            </a:r>
            <a:endParaRPr lang="en-US" dirty="0" smtClean="0"/>
          </a:p>
          <a:p>
            <a:r>
              <a:rPr lang="en-US" dirty="0" smtClean="0"/>
              <a:t>Improves </a:t>
            </a:r>
            <a:r>
              <a:rPr lang="en-US" dirty="0"/>
              <a:t>as </a:t>
            </a:r>
            <a:r>
              <a:rPr lang="en-US" dirty="0" smtClean="0"/>
              <a:t>the pulmonary </a:t>
            </a:r>
            <a:r>
              <a:rPr lang="en-US" dirty="0"/>
              <a:t>artery pressure falls over the next few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CHF in first week of life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AS or PS</a:t>
            </a:r>
          </a:p>
          <a:p>
            <a:r>
              <a:rPr lang="en-US" dirty="0" smtClean="0"/>
              <a:t>Obstructive TAPVC </a:t>
            </a:r>
          </a:p>
          <a:p>
            <a:r>
              <a:rPr lang="en-US" dirty="0" smtClean="0"/>
              <a:t>Adrenal insufficiency due to enzyme deficiencies or neonatal thyrotoxicosis could present with CHF in the first few days of life</a:t>
            </a:r>
          </a:p>
          <a:p>
            <a:r>
              <a:rPr lang="en-US" dirty="0" smtClean="0"/>
              <a:t>TGA</a:t>
            </a:r>
          </a:p>
          <a:p>
            <a:pPr marL="0" indent="0">
              <a:buNone/>
            </a:pPr>
            <a:r>
              <a:rPr lang="en-US" dirty="0" smtClean="0"/>
              <a:t>      no VSD -1</a:t>
            </a:r>
            <a:r>
              <a:rPr lang="en-US" baseline="30000" dirty="0" smtClean="0"/>
              <a:t>ST</a:t>
            </a:r>
            <a:r>
              <a:rPr lang="en-US" dirty="0" smtClean="0"/>
              <a:t> week</a:t>
            </a:r>
          </a:p>
          <a:p>
            <a:pPr marL="0" indent="0">
              <a:buNone/>
            </a:pPr>
            <a:r>
              <a:rPr lang="en-US" dirty="0" smtClean="0"/>
              <a:t>       VSD and no PS-6-8 weeks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CHF beyond second week of life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cause of CHF in infants is </a:t>
            </a:r>
            <a:r>
              <a:rPr lang="en-US" dirty="0" smtClean="0"/>
              <a:t> VSD </a:t>
            </a:r>
          </a:p>
          <a:p>
            <a:r>
              <a:rPr lang="en-US" dirty="0" smtClean="0"/>
              <a:t>Presents </a:t>
            </a:r>
            <a:r>
              <a:rPr lang="en-US" dirty="0"/>
              <a:t>around 6-8 </a:t>
            </a:r>
            <a:r>
              <a:rPr lang="en-US" dirty="0" smtClean="0"/>
              <a:t>weeks of </a:t>
            </a:r>
            <a:r>
              <a:rPr lang="en-US" dirty="0"/>
              <a:t>age. </a:t>
            </a:r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/>
              <a:t>to </a:t>
            </a:r>
            <a:r>
              <a:rPr lang="en-US" dirty="0" smtClean="0"/>
              <a:t>right shunt </a:t>
            </a:r>
            <a:r>
              <a:rPr lang="en-US" dirty="0"/>
              <a:t>increases as the </a:t>
            </a:r>
            <a:r>
              <a:rPr lang="en-US" dirty="0" smtClean="0"/>
              <a:t>PVR falls</a:t>
            </a:r>
            <a:endParaRPr lang="en-US" dirty="0"/>
          </a:p>
          <a:p>
            <a:r>
              <a:rPr lang="en-US" dirty="0" smtClean="0"/>
              <a:t>Murmur </a:t>
            </a:r>
            <a:r>
              <a:rPr lang="en-US" dirty="0"/>
              <a:t>of VSD is apparent by one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Full </a:t>
            </a:r>
            <a:r>
              <a:rPr lang="en-US" dirty="0"/>
              <a:t>blown picture of CHF occurs around 6-8 weeks.</a:t>
            </a:r>
          </a:p>
          <a:p>
            <a:r>
              <a:rPr lang="en-US" dirty="0" smtClean="0"/>
              <a:t>Other left </a:t>
            </a:r>
            <a:r>
              <a:rPr lang="en-US" dirty="0"/>
              <a:t>to right shunts like PDA present </a:t>
            </a:r>
            <a:r>
              <a:rPr lang="en-US" dirty="0" smtClean="0"/>
              <a:t>similarly </a:t>
            </a:r>
          </a:p>
          <a:p>
            <a:r>
              <a:rPr lang="en-US" dirty="0" smtClean="0"/>
              <a:t>Fall </a:t>
            </a:r>
            <a:r>
              <a:rPr lang="en-US" dirty="0"/>
              <a:t>in </a:t>
            </a:r>
            <a:r>
              <a:rPr lang="en-US" dirty="0" smtClean="0"/>
              <a:t>PVR is delayed in </a:t>
            </a:r>
            <a:r>
              <a:rPr lang="en-US" dirty="0"/>
              <a:t>presence of hypoxic lung disease and at high </a:t>
            </a:r>
            <a:r>
              <a:rPr lang="en-US" dirty="0" smtClean="0"/>
              <a:t>altitude  </a:t>
            </a:r>
            <a:r>
              <a:rPr lang="en-US" dirty="0"/>
              <a:t>and </a:t>
            </a:r>
            <a:r>
              <a:rPr lang="en-US" dirty="0" smtClean="0"/>
              <a:t>can alter </a:t>
            </a:r>
            <a:r>
              <a:rPr lang="en-US" dirty="0"/>
              <a:t>the time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 smtClean="0"/>
              <a:t>Spontaneous improvement in CHF -development of obstructive pulmonary arterial hypertension even in early childhood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Cyanotic heart disease in </a:t>
            </a:r>
            <a:r>
              <a:rPr lang="en-IN" dirty="0" err="1" smtClean="0"/>
              <a:t>newborn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7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Cyanosis at birth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d TGA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2625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IN" dirty="0">
                <a:solidFill>
                  <a:srgbClr val="FF0000"/>
                </a:solidFill>
              </a:rPr>
              <a:t>Cyanosis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D  TGA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Pulmonary Atresia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Tricuspid atresia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err="1" smtClean="0">
                <a:solidFill>
                  <a:srgbClr val="00B0F0"/>
                </a:solidFill>
              </a:rPr>
              <a:t>Ebstein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Critical </a:t>
            </a:r>
            <a:r>
              <a:rPr lang="en-US" dirty="0" smtClean="0">
                <a:solidFill>
                  <a:srgbClr val="00B0F0"/>
                </a:solidFill>
              </a:rPr>
              <a:t>PS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/>
              <a:t>                                                                 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IN" dirty="0">
                <a:solidFill>
                  <a:srgbClr val="FF0000"/>
                </a:solidFill>
              </a:rPr>
              <a:t>Cyanosis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>
                <a:solidFill>
                  <a:srgbClr val="FF0000"/>
                </a:solidFill>
              </a:rPr>
              <a:t>1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TOF   </a:t>
            </a: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TGA</a:t>
            </a: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Admixture lesions</a:t>
            </a: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TAPVC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SV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DORV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None/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runcus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2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FASTER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GRUNT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MURMUR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PRESENT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LESSLIKELY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ABNORMAL 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TO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396" t="18409" r="17450" b="32984"/>
          <a:stretch>
            <a:fillRect/>
          </a:stretch>
        </p:blipFill>
        <p:spPr bwMode="auto">
          <a:xfrm>
            <a:off x="537411" y="316831"/>
            <a:ext cx="5410200" cy="56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66" y="241510"/>
            <a:ext cx="391397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41" t="12556" r="12395" b="10471"/>
          <a:stretch/>
        </p:blipFill>
        <p:spPr>
          <a:xfrm>
            <a:off x="689810" y="0"/>
            <a:ext cx="11293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CCHD in Newborns:</a:t>
            </a:r>
            <a:br>
              <a:rPr lang="en-US" dirty="0"/>
            </a:br>
            <a:r>
              <a:rPr lang="en-US" sz="3600" dirty="0"/>
              <a:t>Clues based on presentation</a:t>
            </a: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2514600" y="2286000"/>
            <a:ext cx="1752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Cyanosis</a:t>
            </a:r>
          </a:p>
          <a:p>
            <a:pPr algn="ctr"/>
            <a:r>
              <a:rPr lang="en-US" dirty="0"/>
              <a:t>No </a:t>
            </a:r>
            <a:r>
              <a:rPr lang="en-US" dirty="0" err="1"/>
              <a:t>Resp</a:t>
            </a:r>
            <a:r>
              <a:rPr lang="en-US" dirty="0"/>
              <a:t> Distress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486400" y="2286000"/>
            <a:ext cx="1828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Cyanosis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 err="1"/>
              <a:t>Resp</a:t>
            </a:r>
            <a:r>
              <a:rPr lang="en-US" dirty="0"/>
              <a:t> Distress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8534400" y="2286000"/>
            <a:ext cx="1676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Shock</a:t>
            </a:r>
          </a:p>
          <a:p>
            <a:pPr algn="ctr"/>
            <a:r>
              <a:rPr lang="en-US" dirty="0"/>
              <a:t>Differential </a:t>
            </a:r>
          </a:p>
          <a:p>
            <a:pPr algn="ctr"/>
            <a:r>
              <a:rPr lang="en-US" dirty="0"/>
              <a:t>cyanosis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3276600" y="3733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6172200" y="3733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9296400" y="3733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7" name="Oval 9"/>
          <p:cNvSpPr>
            <a:spLocks noChangeArrowheads="1"/>
          </p:cNvSpPr>
          <p:nvPr/>
        </p:nvSpPr>
        <p:spPr bwMode="auto">
          <a:xfrm>
            <a:off x="2514600" y="5410200"/>
            <a:ext cx="1600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TGA</a:t>
            </a:r>
          </a:p>
          <a:p>
            <a:pPr algn="ctr"/>
            <a:r>
              <a:rPr lang="en-US"/>
              <a:t>DDPC</a:t>
            </a:r>
          </a:p>
        </p:txBody>
      </p:sp>
      <p:sp>
        <p:nvSpPr>
          <p:cNvPr id="345098" name="Oval 10"/>
          <p:cNvSpPr>
            <a:spLocks noChangeArrowheads="1"/>
          </p:cNvSpPr>
          <p:nvPr/>
        </p:nvSpPr>
        <p:spPr bwMode="auto">
          <a:xfrm>
            <a:off x="5334000" y="5410200"/>
            <a:ext cx="17526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TAPVC</a:t>
            </a:r>
          </a:p>
          <a:p>
            <a:pPr algn="ctr"/>
            <a:r>
              <a:rPr lang="en-US" dirty="0"/>
              <a:t>obstructed</a:t>
            </a:r>
          </a:p>
        </p:txBody>
      </p:sp>
      <p:sp>
        <p:nvSpPr>
          <p:cNvPr id="345099" name="Oval 11"/>
          <p:cNvSpPr>
            <a:spLocks noChangeArrowheads="1"/>
          </p:cNvSpPr>
          <p:nvPr/>
        </p:nvSpPr>
        <p:spPr bwMode="auto">
          <a:xfrm>
            <a:off x="8305800" y="5410200"/>
            <a:ext cx="1905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DDSC</a:t>
            </a:r>
          </a:p>
        </p:txBody>
      </p:sp>
    </p:spTree>
    <p:extLst>
      <p:ext uri="{BB962C8B-B14F-4D97-AF65-F5344CB8AC3E}">
        <p14:creationId xmlns:p14="http://schemas.microsoft.com/office/powerpoint/2010/main" val="24993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Admixture Physiology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Complete mixing </a:t>
            </a:r>
          </a:p>
          <a:p>
            <a:pPr lvl="1"/>
            <a:r>
              <a:rPr lang="en-IN" dirty="0" smtClean="0"/>
              <a:t>Deoxygenated  systemic venous  blood </a:t>
            </a:r>
          </a:p>
          <a:p>
            <a:pPr lvl="1"/>
            <a:r>
              <a:rPr lang="en-IN" dirty="0" smtClean="0"/>
              <a:t>Fully oxygenated pulmonary venous blood </a:t>
            </a:r>
          </a:p>
          <a:p>
            <a:pPr lvl="1"/>
            <a:r>
              <a:rPr lang="en-IN" dirty="0" smtClean="0"/>
              <a:t>In a common receiving chamber</a:t>
            </a:r>
          </a:p>
          <a:p>
            <a:pPr lvl="1"/>
            <a:r>
              <a:rPr lang="en-IN" dirty="0" smtClean="0"/>
              <a:t>Resultant saturation in between that of SV and PV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23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Common lesions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TAPVC</a:t>
            </a:r>
          </a:p>
          <a:p>
            <a:r>
              <a:rPr lang="en-IN" dirty="0" smtClean="0"/>
              <a:t>Common atrium</a:t>
            </a:r>
            <a:endParaRPr lang="en-IN" dirty="0" smtClean="0"/>
          </a:p>
          <a:p>
            <a:r>
              <a:rPr lang="en-IN" dirty="0" smtClean="0"/>
              <a:t>Atresia  of one of the </a:t>
            </a:r>
            <a:r>
              <a:rPr lang="en-IN" dirty="0" err="1" smtClean="0"/>
              <a:t>atrioventricular</a:t>
            </a:r>
            <a:r>
              <a:rPr lang="en-IN" dirty="0" smtClean="0"/>
              <a:t> valves (Tricuspid atresia, mitral atresia), </a:t>
            </a:r>
          </a:p>
          <a:p>
            <a:r>
              <a:rPr lang="en-IN" dirty="0" smtClean="0"/>
              <a:t>Single  ventricle physiology (double inlet ventricle), </a:t>
            </a:r>
          </a:p>
          <a:p>
            <a:r>
              <a:rPr lang="en-IN" dirty="0" smtClean="0"/>
              <a:t>Semilunar valve atresia </a:t>
            </a:r>
          </a:p>
          <a:p>
            <a:pPr lvl="1"/>
            <a:r>
              <a:rPr lang="en-IN" dirty="0" smtClean="0"/>
              <a:t>Pulmonary  atresia including </a:t>
            </a:r>
            <a:r>
              <a:rPr lang="en-IN" dirty="0" err="1" smtClean="0"/>
              <a:t>hypoplastic</a:t>
            </a:r>
            <a:r>
              <a:rPr lang="en-IN" dirty="0" smtClean="0"/>
              <a:t> right heart syndrome,</a:t>
            </a:r>
          </a:p>
          <a:p>
            <a:pPr lvl="1"/>
            <a:r>
              <a:rPr lang="en-IN" dirty="0" smtClean="0"/>
              <a:t>Aortic  atresia including </a:t>
            </a:r>
            <a:r>
              <a:rPr lang="en-IN" dirty="0" err="1" smtClean="0"/>
              <a:t>hypoplastic</a:t>
            </a:r>
            <a:r>
              <a:rPr lang="en-IN" dirty="0" smtClean="0"/>
              <a:t> left heart syndrome), </a:t>
            </a:r>
          </a:p>
          <a:p>
            <a:r>
              <a:rPr lang="en-IN" dirty="0" smtClean="0"/>
              <a:t>Double  outlet RV or double outlet LV</a:t>
            </a:r>
          </a:p>
          <a:p>
            <a:r>
              <a:rPr lang="en-IN" dirty="0" err="1" smtClean="0"/>
              <a:t>Truncus</a:t>
            </a:r>
            <a:r>
              <a:rPr lang="en-IN" dirty="0" smtClean="0"/>
              <a:t>  </a:t>
            </a:r>
            <a:r>
              <a:rPr lang="en-IN" dirty="0" err="1" smtClean="0"/>
              <a:t>arteriosus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there is increased pulmonary blood flow in admixture lesions.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Normaly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Systemic blood flow is maintained within a narrow physiological range through various </a:t>
            </a:r>
            <a:r>
              <a:rPr lang="en-IN" dirty="0" err="1" smtClean="0"/>
              <a:t>neurohumoral</a:t>
            </a:r>
            <a:r>
              <a:rPr lang="en-IN" dirty="0" smtClean="0"/>
              <a:t> mechanisms.</a:t>
            </a:r>
          </a:p>
          <a:p>
            <a:pPr lvl="1"/>
            <a:r>
              <a:rPr lang="en-IN" dirty="0" smtClean="0"/>
              <a:t>Pulmonary circulation does not possess such an efficient </a:t>
            </a:r>
            <a:r>
              <a:rPr lang="en-IN" dirty="0" err="1" smtClean="0"/>
              <a:t>neurohumoral</a:t>
            </a:r>
            <a:r>
              <a:rPr lang="en-IN" dirty="0" smtClean="0"/>
              <a:t> </a:t>
            </a:r>
            <a:r>
              <a:rPr lang="en-IN" dirty="0" smtClean="0"/>
              <a:t>mechanisms</a:t>
            </a:r>
            <a:endParaRPr lang="en-IN" dirty="0" smtClean="0"/>
          </a:p>
          <a:p>
            <a:pPr lvl="1"/>
            <a:r>
              <a:rPr lang="en-IN" dirty="0" smtClean="0"/>
              <a:t>Pulmonary circulation </a:t>
            </a:r>
            <a:r>
              <a:rPr lang="en-IN" dirty="0" smtClean="0"/>
              <a:t>controlled by the dominant systemic circulation as the two are in series</a:t>
            </a:r>
          </a:p>
          <a:p>
            <a:r>
              <a:rPr lang="en-IN" dirty="0" smtClean="0"/>
              <a:t>In  admixture lesions</a:t>
            </a:r>
          </a:p>
          <a:p>
            <a:pPr lvl="1"/>
            <a:r>
              <a:rPr lang="en-IN" dirty="0" smtClean="0"/>
              <a:t>Low pulmonary vascular resistance-1/10 of systemic- cause increase PBF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8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PVR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5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39" t="12116" r="17820" b="5866"/>
          <a:stretch/>
        </p:blipFill>
        <p:spPr>
          <a:xfrm>
            <a:off x="1604209" y="0"/>
            <a:ext cx="924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04" t="14090" r="18393" b="5208"/>
          <a:stretch/>
        </p:blipFill>
        <p:spPr>
          <a:xfrm>
            <a:off x="1810841" y="0"/>
            <a:ext cx="9049664" cy="68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Drugs for </a:t>
            </a:r>
            <a:r>
              <a:rPr lang="en-IN" dirty="0" err="1" smtClean="0"/>
              <a:t>vasodilatory</a:t>
            </a:r>
            <a:r>
              <a:rPr lang="en-IN" dirty="0" smtClean="0"/>
              <a:t> testing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34343"/>
              </p:ext>
            </p:extLst>
          </p:nvPr>
        </p:nvGraphicFramePr>
        <p:xfrm>
          <a:off x="838200" y="1825625"/>
          <a:ext cx="11032960" cy="469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40"/>
                <a:gridCol w="2758240"/>
                <a:gridCol w="2758240"/>
                <a:gridCol w="2758240"/>
              </a:tblGrid>
              <a:tr h="939257">
                <a:tc>
                  <a:txBody>
                    <a:bodyPr/>
                    <a:lstStyle/>
                    <a:p>
                      <a:r>
                        <a:rPr lang="en-IN" dirty="0" smtClean="0"/>
                        <a:t>DRUG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DURATION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COMMENTS</a:t>
                      </a:r>
                      <a:endParaRPr lang="en-IN" dirty="0"/>
                    </a:p>
                  </a:txBody>
                  <a:tcPr/>
                </a:tc>
              </a:tr>
              <a:tr h="939257">
                <a:tc>
                  <a:txBody>
                    <a:bodyPr/>
                    <a:lstStyle/>
                    <a:p>
                      <a:r>
                        <a:rPr lang="en-IN" dirty="0" smtClean="0"/>
                        <a:t>Inhaled NO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 – 80 PPM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5-10 MIN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DOC, SINGLE ONLY</a:t>
                      </a:r>
                      <a:endParaRPr lang="en-IN" dirty="0"/>
                    </a:p>
                  </a:txBody>
                  <a:tcPr/>
                </a:tc>
              </a:tr>
              <a:tr h="939257">
                <a:tc>
                  <a:txBody>
                    <a:bodyPr/>
                    <a:lstStyle/>
                    <a:p>
                      <a:r>
                        <a:rPr lang="en-IN" dirty="0" smtClean="0"/>
                        <a:t>ADEENOSINE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50 – 500</a:t>
                      </a:r>
                      <a:r>
                        <a:rPr lang="en-IN" baseline="0" dirty="0" smtClean="0"/>
                        <a:t> UG/KG/MIN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10-15 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MULTIPLE PULSES</a:t>
                      </a:r>
                      <a:endParaRPr lang="en-IN" dirty="0"/>
                    </a:p>
                  </a:txBody>
                  <a:tcPr/>
                </a:tc>
              </a:tr>
              <a:tr h="939257">
                <a:tc>
                  <a:txBody>
                    <a:bodyPr/>
                    <a:lstStyle/>
                    <a:p>
                      <a:r>
                        <a:rPr lang="en-IN" dirty="0" smtClean="0"/>
                        <a:t>EPOPROSTENOL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2-12 NG/KG/MIN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10-15 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COSTLY</a:t>
                      </a:r>
                      <a:endParaRPr lang="en-IN" dirty="0"/>
                    </a:p>
                  </a:txBody>
                  <a:tcPr/>
                </a:tc>
              </a:tr>
              <a:tr h="939257">
                <a:tc>
                  <a:txBody>
                    <a:bodyPr/>
                    <a:lstStyle/>
                    <a:p>
                      <a:r>
                        <a:rPr lang="en-IN" dirty="0" smtClean="0"/>
                        <a:t>OXYGEN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100 %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10-15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COMBINED</a:t>
                      </a:r>
                      <a:r>
                        <a:rPr lang="en-IN" baseline="0" dirty="0" smtClean="0"/>
                        <a:t> WITH NO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PVR in FETUS is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the fetus and newborn, all small pulmonary arteries have a thicker medial smooth muscle layer in relation to diameter than similar arteries in adults.</a:t>
            </a:r>
          </a:p>
          <a:p>
            <a:r>
              <a:rPr lang="en-US" dirty="0" smtClean="0"/>
              <a:t>This increased muscularity is partly responsible for the increased </a:t>
            </a:r>
            <a:r>
              <a:rPr lang="en-US" dirty="0" err="1" smtClean="0"/>
              <a:t>vasoreactivity</a:t>
            </a:r>
            <a:r>
              <a:rPr lang="en-US" dirty="0" smtClean="0"/>
              <a:t> and pulmonary vascular resistance in the fetus, particularly near term.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304801"/>
            <a:ext cx="4964113" cy="1216025"/>
          </a:xfrm>
        </p:spPr>
        <p:txBody>
          <a:bodyPr/>
          <a:lstStyle/>
          <a:p>
            <a:r>
              <a:rPr lang="en-US" u="sng"/>
              <a:t>NO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2400" b="1"/>
              <a:t>Advantages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/>
              <a:t>  - No </a:t>
            </a:r>
            <a:r>
              <a:rPr lang="en-US" sz="2600">
                <a:cs typeface="Times New Roman" panose="02020603050405020304" pitchFamily="18" charset="0"/>
              </a:rPr>
              <a:t>↑</a:t>
            </a:r>
            <a:r>
              <a:rPr lang="en-US" sz="2400"/>
              <a:t> in syst. sat.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/>
              <a:t>  - No systemic hypotension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/>
              <a:t>  - No arterial hypoxemia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b="1"/>
              <a:t>Disadvantages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b="1"/>
              <a:t>  - </a:t>
            </a:r>
            <a:r>
              <a:rPr lang="en-US" sz="2400"/>
              <a:t>Methaemoglobinemia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/>
              <a:t>  - Pulmonary edema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/>
              <a:t>  - Lung injury</a:t>
            </a:r>
          </a:p>
        </p:txBody>
      </p:sp>
    </p:spTree>
    <p:extLst>
      <p:ext uri="{BB962C8B-B14F-4D97-AF65-F5344CB8AC3E}">
        <p14:creationId xmlns:p14="http://schemas.microsoft.com/office/powerpoint/2010/main" val="15705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001000" cy="1216025"/>
          </a:xfrm>
        </p:spPr>
        <p:txBody>
          <a:bodyPr/>
          <a:lstStyle/>
          <a:p>
            <a:r>
              <a:rPr lang="en-US"/>
              <a:t> </a:t>
            </a:r>
            <a:r>
              <a:rPr lang="en-US" sz="3000" u="sng"/>
              <a:t>NO vs NO + Oxygen combination</a:t>
            </a:r>
            <a:r>
              <a:rPr lang="en-US"/>
              <a:t>  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80772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/>
          </a:p>
          <a:p>
            <a:pPr algn="just">
              <a:lnSpc>
                <a:spcPct val="90000"/>
              </a:lnSpc>
            </a:pPr>
            <a:r>
              <a:rPr lang="en-US" sz="2400"/>
              <a:t>Number of responders with combination significantly &gt; than when NO/Oxygen used alone.</a:t>
            </a:r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r>
              <a:rPr lang="en-US" sz="2400"/>
              <a:t>Combination of NO + 02 provides add’nal pulmonary vasodilatation &amp; can rapidly identify patients with pulmonary vasoreactivity.</a:t>
            </a:r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r>
              <a:rPr lang="en-US" sz="2400"/>
              <a:t>Good postoperative results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b="1" i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i="1"/>
              <a:t>                             Lock et al , JACC 2000</a:t>
            </a:r>
          </a:p>
        </p:txBody>
      </p:sp>
    </p:spTree>
    <p:extLst>
      <p:ext uri="{BB962C8B-B14F-4D97-AF65-F5344CB8AC3E}">
        <p14:creationId xmlns:p14="http://schemas.microsoft.com/office/powerpoint/2010/main" val="15407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Positive  </a:t>
            </a:r>
            <a:r>
              <a:rPr lang="en-IN" dirty="0"/>
              <a:t>pulmonary vasodilator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Current </a:t>
            </a:r>
            <a:r>
              <a:rPr lang="en-IN" dirty="0"/>
              <a:t>recommended definition of a positive test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Decrease in </a:t>
            </a:r>
            <a:r>
              <a:rPr lang="en-IN" dirty="0" err="1" smtClean="0"/>
              <a:t>mPAP</a:t>
            </a:r>
            <a:r>
              <a:rPr lang="en-IN" dirty="0" smtClean="0"/>
              <a:t> of at least 10 mmHg to an absolute level below 40 mmHg with preserved or increased CO.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Previous</a:t>
            </a:r>
          </a:p>
          <a:p>
            <a:pPr lvl="1"/>
            <a:r>
              <a:rPr lang="en-IN" dirty="0" smtClean="0"/>
              <a:t>Decrease in PVR &gt;20%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9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Treatment in </a:t>
            </a:r>
            <a:r>
              <a:rPr lang="en-US" sz="4000" dirty="0" err="1"/>
              <a:t>Cath</a:t>
            </a:r>
            <a:r>
              <a:rPr lang="en-US" sz="4000" dirty="0"/>
              <a:t> </a:t>
            </a:r>
            <a:r>
              <a:rPr lang="en-US" sz="4000" dirty="0" smtClean="0"/>
              <a:t>Lab for CHD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Atrial Septostomy</a:t>
            </a:r>
          </a:p>
          <a:p>
            <a:r>
              <a:rPr lang="en-US" sz="2800"/>
              <a:t>Stent Ductus</a:t>
            </a:r>
          </a:p>
          <a:p>
            <a:r>
              <a:rPr lang="en-US" sz="2800"/>
              <a:t>Ductal Closure </a:t>
            </a:r>
          </a:p>
          <a:p>
            <a:r>
              <a:rPr lang="en-US" sz="2800"/>
              <a:t>Pulmonary and Aortic Balloon valvuloplasty</a:t>
            </a:r>
          </a:p>
          <a:p>
            <a:r>
              <a:rPr lang="en-US" sz="2800"/>
              <a:t>ASD, VSD closure</a:t>
            </a:r>
          </a:p>
          <a:p>
            <a:r>
              <a:rPr lang="en-US" sz="2800"/>
              <a:t>Stent pulmonary arteries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064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1" y="1752600"/>
            <a:ext cx="8577263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			</a:t>
            </a:r>
            <a:r>
              <a:rPr lang="en-US" sz="1700" u="sng" dirty="0"/>
              <a:t>Hyperkinetic</a:t>
            </a:r>
            <a:r>
              <a:rPr lang="en-US" sz="1700" dirty="0"/>
              <a:t>	</a:t>
            </a:r>
            <a:r>
              <a:rPr lang="en-US" sz="1700" u="sng" dirty="0"/>
              <a:t>Obstructive</a:t>
            </a:r>
            <a:endParaRPr lang="en-US" sz="17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Heart size	</a:t>
            </a:r>
            <a:r>
              <a:rPr lang="en-US" sz="1700" dirty="0" smtClean="0"/>
              <a:t>	large</a:t>
            </a:r>
            <a:r>
              <a:rPr lang="en-US" sz="1700" dirty="0"/>
              <a:t>	normal (except in ASD)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endParaRPr lang="en-US" sz="17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Parasternal	</a:t>
            </a:r>
            <a:r>
              <a:rPr lang="en-US" sz="1700" dirty="0" smtClean="0"/>
              <a:t>	hyperkinetic</a:t>
            </a:r>
            <a:r>
              <a:rPr lang="en-US" sz="1700" dirty="0"/>
              <a:t>	forcible or heaving in ASD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impulse			mild in VSD &amp; PDA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			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Click of PAH	</a:t>
            </a:r>
            <a:r>
              <a:rPr lang="en-US" sz="1700" dirty="0" smtClean="0"/>
              <a:t>	absent</a:t>
            </a:r>
            <a:r>
              <a:rPr lang="en-US" sz="1700" dirty="0"/>
              <a:t>	present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endParaRPr lang="en-US" sz="17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Second sound	ASD‑wide &amp; fixed	ASD - wide and fixed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(P2 accent‑	</a:t>
            </a:r>
            <a:r>
              <a:rPr lang="en-US" sz="1700" dirty="0" smtClean="0"/>
              <a:t>	VSD‑wide </a:t>
            </a:r>
            <a:r>
              <a:rPr lang="en-US" sz="1700" dirty="0"/>
              <a:t>&amp; variable	VSD - single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 err="1"/>
              <a:t>uated</a:t>
            </a:r>
            <a:r>
              <a:rPr lang="en-US" sz="1700" dirty="0"/>
              <a:t> in both)	PDA‑paradoxically	PDA - normal   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			split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Shunt murmur	loud	short or absent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endParaRPr lang="en-US" sz="17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2857500" algn="l"/>
                <a:tab pos="5486400" algn="l"/>
              </a:tabLst>
            </a:pPr>
            <a:r>
              <a:rPr lang="en-US" sz="1700" dirty="0"/>
              <a:t>Flow murmur	present	absent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2879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What happens at birth?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1" y="1219200"/>
            <a:ext cx="6861175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The change from fetal to postnatal circulation happens very quickly.</a:t>
            </a:r>
          </a:p>
          <a:p>
            <a:pPr eaLnBrk="1" hangingPunct="1">
              <a:defRPr/>
            </a:pPr>
            <a:r>
              <a:rPr lang="en-US" sz="2400"/>
              <a:t>Changes are initiated by baby’s first breath.</a:t>
            </a:r>
          </a:p>
        </p:txBody>
      </p:sp>
      <p:pic>
        <p:nvPicPr>
          <p:cNvPr id="10245" name="Picture 7" descr="Fetal Circulation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5642" y="2743200"/>
            <a:ext cx="2133600" cy="377348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2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Decrease  </a:t>
            </a:r>
            <a:r>
              <a:rPr lang="en-US" dirty="0" smtClean="0"/>
              <a:t>in pulmonary vascular resistance</a:t>
            </a:r>
          </a:p>
          <a:p>
            <a:r>
              <a:rPr lang="en-US" dirty="0" smtClean="0"/>
              <a:t>2. Disruption </a:t>
            </a:r>
            <a:r>
              <a:rPr lang="en-US" dirty="0" smtClean="0"/>
              <a:t>of the umbilical-placental </a:t>
            </a:r>
            <a:r>
              <a:rPr lang="en-US" dirty="0" smtClean="0"/>
              <a:t>circulation – SVR increases</a:t>
            </a:r>
            <a:endParaRPr lang="en-US" dirty="0" smtClean="0"/>
          </a:p>
          <a:p>
            <a:r>
              <a:rPr lang="en-US" dirty="0" smtClean="0"/>
              <a:t>3. Abruptly </a:t>
            </a:r>
            <a:r>
              <a:rPr lang="en-US" dirty="0" smtClean="0"/>
              <a:t>at birth, 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changes from a right-to-left conduit of blood to the descending aorta, to a left-to-right conduit of blood to the lungs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circulation</a:t>
            </a:r>
            <a:endParaRPr lang="en-US" dirty="0" smtClean="0"/>
          </a:p>
        </p:txBody>
      </p:sp>
      <p:sp>
        <p:nvSpPr>
          <p:cNvPr id="41987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Breathing at birth is associated with a marked fall in PVR and rise in </a:t>
            </a:r>
            <a:r>
              <a:rPr lang="en-US" dirty="0" smtClean="0"/>
              <a:t>PBF. – oxygen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PA pressure does not fall as rapidly and remain elevated till the </a:t>
            </a:r>
            <a:r>
              <a:rPr lang="en-US" dirty="0" err="1" smtClean="0"/>
              <a:t>ductus</a:t>
            </a:r>
            <a:r>
              <a:rPr lang="en-US" dirty="0" smtClean="0"/>
              <a:t> is widely patent.</a:t>
            </a:r>
          </a:p>
          <a:p>
            <a:pPr eaLnBrk="1" hangingPunct="1">
              <a:defRPr/>
            </a:pPr>
            <a:r>
              <a:rPr lang="en-US" dirty="0" smtClean="0"/>
              <a:t>Once the </a:t>
            </a:r>
            <a:r>
              <a:rPr lang="en-US" dirty="0" err="1" smtClean="0"/>
              <a:t>ductus</a:t>
            </a:r>
            <a:r>
              <a:rPr lang="en-US" dirty="0" smtClean="0"/>
              <a:t> is closed, PA pressure can vary independent of systemic pressure.  </a:t>
            </a:r>
          </a:p>
        </p:txBody>
      </p:sp>
    </p:spTree>
    <p:extLst>
      <p:ext uri="{BB962C8B-B14F-4D97-AF65-F5344CB8AC3E}">
        <p14:creationId xmlns:p14="http://schemas.microsoft.com/office/powerpoint/2010/main" val="35548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transitional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 smtClean="0"/>
              <a:t>the initial rapid decrease in pulmonary vascular resistance and pulmonary arterial blood pressure, there is a slow, progressive decrease, with adult levels reached after 2 to 6 weeks. </a:t>
            </a:r>
          </a:p>
          <a:p>
            <a:r>
              <a:rPr lang="en-US" dirty="0" smtClean="0"/>
              <a:t>This is due to vascular remodeling, muscular involution, and </a:t>
            </a:r>
            <a:r>
              <a:rPr lang="en-US" dirty="0" err="1" smtClean="0"/>
              <a:t>rheologic</a:t>
            </a:r>
            <a:r>
              <a:rPr lang="en-US" dirty="0" smtClean="0"/>
              <a:t> </a:t>
            </a:r>
            <a:r>
              <a:rPr lang="en-US" dirty="0" smtClean="0"/>
              <a:t>changes.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first 4 to 6 weeks after birth, there is progressive involution of the circumferential medial smooth muscle with overall reduction in medial muscular thickness of the walls of the small pulmonary arteries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</a:t>
            </a:r>
            <a:r>
              <a:rPr lang="en-US" dirty="0" smtClean="0"/>
              <a:t>closure – physiological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</a:t>
            </a:r>
            <a:r>
              <a:rPr lang="en-US" dirty="0" smtClean="0"/>
              <a:t>after birth, contraction and cellular migration of the medial smooth muscle in the wall of 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produce shortening, increased wall thickness, and protrusion into the lumen of the thickened intima (intimal cushions or mounds), resulting in functional closure . </a:t>
            </a:r>
          </a:p>
          <a:p>
            <a:r>
              <a:rPr lang="en-US" dirty="0" smtClean="0"/>
              <a:t>This commonly occurs within 12 hours after birth in full-term human </a:t>
            </a:r>
            <a:r>
              <a:rPr lang="en-US" dirty="0" smtClean="0"/>
              <a:t>infants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1570</Words>
  <Application>Microsoft Office PowerPoint</Application>
  <PresentationFormat>Widescreen</PresentationFormat>
  <Paragraphs>303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Times</vt:lpstr>
      <vt:lpstr>Times New Roman</vt:lpstr>
      <vt:lpstr>Wingdings</vt:lpstr>
      <vt:lpstr>Office Theme</vt:lpstr>
      <vt:lpstr>Blank Presentation</vt:lpstr>
      <vt:lpstr>Fetal and neonatal circulation </vt:lpstr>
      <vt:lpstr>PowerPoint Presentation</vt:lpstr>
      <vt:lpstr>PowerPoint Presentation</vt:lpstr>
      <vt:lpstr>PVR in FETUS is high</vt:lpstr>
      <vt:lpstr>      What happens at birth?</vt:lpstr>
      <vt:lpstr>What are the changes?</vt:lpstr>
      <vt:lpstr>Pulmonary circulation</vt:lpstr>
      <vt:lpstr>The transitional circulation</vt:lpstr>
      <vt:lpstr>Ductus arteriosus closure – physiological </vt:lpstr>
      <vt:lpstr>Ductus arteriosus closure – anatomic </vt:lpstr>
      <vt:lpstr>Ductus  arteriosus closure – mechanism  </vt:lpstr>
      <vt:lpstr>Closure of the foramen ovale</vt:lpstr>
      <vt:lpstr>PowerPoint Presentation</vt:lpstr>
      <vt:lpstr>HEART FAILURE IN NEWBORN</vt:lpstr>
      <vt:lpstr>CHF WITH NO CARDIAC MALFORMATIONS</vt:lpstr>
      <vt:lpstr> CLINICAL MANIFESTATIONS IN INFANTS WITH HF  </vt:lpstr>
      <vt:lpstr> Feeding difficulties &amp; increased fatigability  </vt:lpstr>
      <vt:lpstr> Rapid respirations </vt:lpstr>
      <vt:lpstr> Tachycardia </vt:lpstr>
      <vt:lpstr>MODIFIED ROSS HEART FAILURE CLASSIFICATION FOR CHILDREN </vt:lpstr>
      <vt:lpstr>PowerPoint Presentation</vt:lpstr>
      <vt:lpstr>  CHF on first day of life </vt:lpstr>
      <vt:lpstr>CHF in first week of life</vt:lpstr>
      <vt:lpstr>CHF beyond second week of life </vt:lpstr>
      <vt:lpstr>Cyanotic heart disease in newborn </vt:lpstr>
      <vt:lpstr>Cyanosis at birth</vt:lpstr>
      <vt:lpstr>Cyanosis &lt; 1 week</vt:lpstr>
      <vt:lpstr>Cyanosis &gt; 1 week</vt:lpstr>
      <vt:lpstr>PowerPoint Presentation</vt:lpstr>
      <vt:lpstr>PowerPoint Presentation</vt:lpstr>
      <vt:lpstr>CCHD in Newborns: Clues based on presentation</vt:lpstr>
      <vt:lpstr>Admixture Physiology </vt:lpstr>
      <vt:lpstr>Definition </vt:lpstr>
      <vt:lpstr>Common lesions</vt:lpstr>
      <vt:lpstr>Why there is increased pulmonary blood flow in admixture lesions. </vt:lpstr>
      <vt:lpstr>PVR</vt:lpstr>
      <vt:lpstr>PowerPoint Presentation</vt:lpstr>
      <vt:lpstr>PowerPoint Presentation</vt:lpstr>
      <vt:lpstr>Drugs for vasodilatory testing</vt:lpstr>
      <vt:lpstr>NO</vt:lpstr>
      <vt:lpstr> NO vs NO + Oxygen combination   </vt:lpstr>
      <vt:lpstr>Positive  pulmonary vasodilator test</vt:lpstr>
      <vt:lpstr>Treatment in Cath Lab for CHD</vt:lpstr>
      <vt:lpstr>Pulmonary hypertension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physiology </dc:title>
  <dc:creator>lenovo</dc:creator>
  <cp:lastModifiedBy>lenovo</cp:lastModifiedBy>
  <cp:revision>31</cp:revision>
  <dcterms:created xsi:type="dcterms:W3CDTF">2016-09-18T11:05:50Z</dcterms:created>
  <dcterms:modified xsi:type="dcterms:W3CDTF">2016-09-18T21:11:10Z</dcterms:modified>
</cp:coreProperties>
</file>